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 r:id="rId2"/>
    <p:sldId id="267" r:id="rId3"/>
    <p:sldId id="265" r:id="rId4"/>
    <p:sldId id="259" r:id="rId5"/>
    <p:sldId id="260" r:id="rId6"/>
    <p:sldId id="261" r:id="rId7"/>
    <p:sldId id="262" r:id="rId8"/>
    <p:sldId id="263" r:id="rId9"/>
    <p:sldId id="268"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66974" autoAdjust="0"/>
  </p:normalViewPr>
  <p:slideViewPr>
    <p:cSldViewPr snapToGrid="0">
      <p:cViewPr varScale="1">
        <p:scale>
          <a:sx n="48" d="100"/>
          <a:sy n="48" d="100"/>
        </p:scale>
        <p:origin x="1458"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88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jpg>
</file>

<file path=ppt/media/image5.jpg>
</file>

<file path=ppt/media/image6.png>
</file>

<file path=ppt/media/image7.jpg>
</file>

<file path=ppt/media/image8.jpg>
</file>

<file path=ppt/media/media1.wav>
</file>

<file path=ppt/media/media10.wav>
</file>

<file path=ppt/media/media11.m4a>
</file>

<file path=ppt/media/media4.m4a>
</file>

<file path=ppt/media/media5.m4a>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AB44C1-78EC-43E5-B6A9-B73C8688038B}" type="datetimeFigureOut">
              <a:rPr lang="en-AU" smtClean="0"/>
              <a:t>12/09/2018</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4FF082-59F2-4417-B643-C7B29BC9DA45}" type="slidenum">
              <a:rPr lang="en-AU" smtClean="0"/>
              <a:t>‹#›</a:t>
            </a:fld>
            <a:endParaRPr lang="en-AU"/>
          </a:p>
        </p:txBody>
      </p:sp>
    </p:spTree>
    <p:extLst>
      <p:ext uri="{BB962C8B-B14F-4D97-AF65-F5344CB8AC3E}">
        <p14:creationId xmlns:p14="http://schemas.microsoft.com/office/powerpoint/2010/main" val="154821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aihw.gov.au/reports/life-expectancy-death/deaths-in-australia/contents/leading-causes-of-death"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aihw.gov.au/reports/heart-stroke-vascular-disease/cardiovascular-health-compendium/contents/how-many-australians-have-cardiovascular-disease"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wearable-technologies.com/2015/05/wearables-for-elderly/"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www.preventicesolutions.com/"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 - “Hello and welcome my name is Greg..”</a:t>
            </a:r>
            <a:br>
              <a:rPr lang="en-AU" dirty="0"/>
            </a:br>
            <a:br>
              <a:rPr lang="en-AU" dirty="0"/>
            </a:br>
            <a:r>
              <a:rPr lang="en-AU" dirty="0"/>
              <a:t>T – “and my name is Tiffany and we would like to introduce our Internet of things, network connected heart rate monitor..”</a:t>
            </a:r>
          </a:p>
        </p:txBody>
      </p:sp>
      <p:sp>
        <p:nvSpPr>
          <p:cNvPr id="4" name="Slide Number Placeholder 3"/>
          <p:cNvSpPr>
            <a:spLocks noGrp="1"/>
          </p:cNvSpPr>
          <p:nvPr>
            <p:ph type="sldNum" sz="quarter" idx="10"/>
          </p:nvPr>
        </p:nvSpPr>
        <p:spPr/>
        <p:txBody>
          <a:bodyPr/>
          <a:lstStyle/>
          <a:p>
            <a:fld id="{914FF082-59F2-4417-B643-C7B29BC9DA45}" type="slidenum">
              <a:rPr lang="en-AU" smtClean="0"/>
              <a:t>1</a:t>
            </a:fld>
            <a:endParaRPr lang="en-AU"/>
          </a:p>
        </p:txBody>
      </p:sp>
    </p:spTree>
    <p:extLst>
      <p:ext uri="{BB962C8B-B14F-4D97-AF65-F5344CB8AC3E}">
        <p14:creationId xmlns:p14="http://schemas.microsoft.com/office/powerpoint/2010/main" val="3498538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In Australia </a:t>
            </a:r>
            <a:r>
              <a:rPr lang="en-AU" sz="1200" b="0" i="0" kern="1200" dirty="0">
                <a:solidFill>
                  <a:schemeClr val="tx1"/>
                </a:solidFill>
                <a:effectLst/>
                <a:latin typeface="+mn-lt"/>
                <a:ea typeface="+mn-ea"/>
                <a:cs typeface="+mn-cs"/>
              </a:rPr>
              <a:t>Coronary heart disease is the leading underlying cause of death, followed by dementia,  Alzheimer disease, cerebrovascular disease (which includes stroke), lung cancer and chronic obstructive pulmonary disease (COPD).</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b="0" i="0" kern="1200" dirty="0">
                <a:solidFill>
                  <a:schemeClr val="tx1"/>
                </a:solidFill>
                <a:effectLst/>
                <a:latin typeface="+mn-lt"/>
                <a:ea typeface="+mn-ea"/>
                <a:cs typeface="+mn-cs"/>
              </a:rPr>
              <a:t>An estimated 4.2 million (22%) Australian adults aged 18 years and over had 1 or more cardiovascular diseases in 2014–15, based on self-reported data from the Australian Bureau of Statistics 2014–15 National Health Survey. This includes conditions such as coronary heart disease, stroke, heart failure and hypertension.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b="0" i="0" kern="1200" dirty="0">
                <a:solidFill>
                  <a:schemeClr val="tx1"/>
                </a:solidFill>
                <a:effectLst/>
                <a:latin typeface="+mn-lt"/>
                <a:ea typeface="+mn-ea"/>
                <a:cs typeface="+mn-cs"/>
              </a:rPr>
              <a:t>In 2013, an estimated 65,300 people aged 25 and over had an acute coronary event in the form of a heart attack or unstable angina—around 180 events every day, based on hospitalisations and mortality data.</a:t>
            </a: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Graph: </a:t>
            </a:r>
            <a:r>
              <a:rPr lang="en-AU" dirty="0">
                <a:hlinkClick r:id="rId3"/>
              </a:rPr>
              <a:t>https://www.aihw.gov.au/reports/life-expectancy-death/deaths-in-australia/contents/leading-causes-of-death</a:t>
            </a:r>
            <a:endParaRPr lang="en-AU" dirty="0"/>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2</a:t>
            </a:fld>
            <a:endParaRPr lang="en-AU"/>
          </a:p>
        </p:txBody>
      </p:sp>
    </p:spTree>
    <p:extLst>
      <p:ext uri="{BB962C8B-B14F-4D97-AF65-F5344CB8AC3E}">
        <p14:creationId xmlns:p14="http://schemas.microsoft.com/office/powerpoint/2010/main" val="3185260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With an aging population also comes the higher risk of heart problems, for example congestive heart failure which is 10 times more likely in the elderly than in younger adults.</a:t>
            </a:r>
          </a:p>
          <a:p>
            <a:r>
              <a:rPr lang="en-AU" dirty="0"/>
              <a:t>There are a few different types of heart failure and as they are chronic progressive conditions it is essential to monitor the hearts performance if cardiovascular issues are known or suspected.</a:t>
            </a:r>
          </a:p>
          <a:p>
            <a:r>
              <a:rPr lang="en-AU" dirty="0"/>
              <a:t>Using a heartrate monitor is a non invasive way to keep track of an individuals heart rate and performance.</a:t>
            </a:r>
          </a:p>
          <a:p>
            <a:endParaRPr lang="en-AU" dirty="0"/>
          </a:p>
          <a:p>
            <a:r>
              <a:rPr lang="en-AU" dirty="0"/>
              <a:t>Graph: </a:t>
            </a:r>
            <a:r>
              <a:rPr lang="en-AU" dirty="0">
                <a:hlinkClick r:id="rId3"/>
              </a:rPr>
              <a:t>https://www.aihw.gov.au/reports/heart-stroke-vascular-disease/cardiovascular-health-compendium/contents/how-many-australians-have-cardiovascular-disease</a:t>
            </a:r>
            <a:endParaRPr lang="en-AU" dirty="0"/>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3</a:t>
            </a:fld>
            <a:endParaRPr lang="en-AU"/>
          </a:p>
        </p:txBody>
      </p:sp>
    </p:spTree>
    <p:extLst>
      <p:ext uri="{BB962C8B-B14F-4D97-AF65-F5344CB8AC3E}">
        <p14:creationId xmlns:p14="http://schemas.microsoft.com/office/powerpoint/2010/main" val="20968659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Existing technology: </a:t>
            </a:r>
          </a:p>
          <a:p>
            <a:r>
              <a:rPr lang="en-AU" dirty="0"/>
              <a:t>Left Image: Body Guardian Sensor</a:t>
            </a:r>
          </a:p>
          <a:p>
            <a:r>
              <a:rPr lang="en-AU" sz="1200" b="0" i="0" kern="1200" dirty="0">
                <a:solidFill>
                  <a:schemeClr val="tx1"/>
                </a:solidFill>
                <a:effectLst/>
                <a:latin typeface="+mn-lt"/>
                <a:ea typeface="+mn-ea"/>
                <a:cs typeface="+mn-cs"/>
              </a:rPr>
              <a:t>Performs cardiac ECG and rhythm monitoring. A body worn sensor allows individuals to remain active and independent while their heart and general health are being monitored. The patient data is wirelessly delivered to the Prevent-ice Care Platform, a cloud-based </a:t>
            </a:r>
            <a:r>
              <a:rPr lang="en-AU" sz="1200" b="0" i="0" kern="1200" dirty="0" err="1">
                <a:solidFill>
                  <a:schemeClr val="tx1"/>
                </a:solidFill>
                <a:effectLst/>
                <a:latin typeface="+mn-lt"/>
                <a:ea typeface="+mn-ea"/>
                <a:cs typeface="+mn-cs"/>
              </a:rPr>
              <a:t>mHealth</a:t>
            </a:r>
            <a:r>
              <a:rPr lang="en-AU" sz="1200" b="0" i="0" kern="1200" dirty="0">
                <a:solidFill>
                  <a:schemeClr val="tx1"/>
                </a:solidFill>
                <a:effectLst/>
                <a:latin typeface="+mn-lt"/>
                <a:ea typeface="+mn-ea"/>
                <a:cs typeface="+mn-cs"/>
              </a:rPr>
              <a:t> platform that collects real-time data from devices and delivers information to physicians.</a:t>
            </a:r>
          </a:p>
          <a:p>
            <a:r>
              <a:rPr lang="en-AU" sz="1200" b="0" i="0" kern="1200" dirty="0">
                <a:solidFill>
                  <a:schemeClr val="tx1"/>
                </a:solidFill>
                <a:effectLst/>
                <a:latin typeface="+mn-lt"/>
                <a:ea typeface="+mn-ea"/>
                <a:cs typeface="+mn-cs"/>
              </a:rPr>
              <a:t>Right Image: </a:t>
            </a:r>
            <a:r>
              <a:rPr lang="en-AU" sz="1200" b="0" i="0" kern="1200" dirty="0" err="1">
                <a:solidFill>
                  <a:schemeClr val="tx1"/>
                </a:solidFill>
                <a:effectLst/>
                <a:latin typeface="+mn-lt"/>
                <a:ea typeface="+mn-ea"/>
                <a:cs typeface="+mn-cs"/>
              </a:rPr>
              <a:t>Kito</a:t>
            </a:r>
            <a:r>
              <a:rPr lang="en-AU" sz="1200" b="0" i="0" kern="1200" dirty="0">
                <a:solidFill>
                  <a:schemeClr val="tx1"/>
                </a:solidFill>
                <a:effectLst/>
                <a:latin typeface="+mn-lt"/>
                <a:ea typeface="+mn-ea"/>
                <a:cs typeface="+mn-cs"/>
              </a:rPr>
              <a:t>+</a:t>
            </a:r>
          </a:p>
          <a:p>
            <a:r>
              <a:rPr lang="en-AU" sz="1200" b="0" i="0" kern="1200" dirty="0">
                <a:solidFill>
                  <a:schemeClr val="tx1"/>
                </a:solidFill>
                <a:effectLst/>
                <a:latin typeface="+mn-lt"/>
                <a:ea typeface="+mn-ea"/>
                <a:cs typeface="+mn-cs"/>
              </a:rPr>
              <a:t>The </a:t>
            </a:r>
            <a:r>
              <a:rPr lang="en-AU" sz="1200" b="0" i="0" kern="1200" dirty="0" err="1">
                <a:solidFill>
                  <a:schemeClr val="tx1"/>
                </a:solidFill>
                <a:effectLst/>
                <a:latin typeface="+mn-lt"/>
                <a:ea typeface="+mn-ea"/>
                <a:cs typeface="+mn-cs"/>
              </a:rPr>
              <a:t>Kito</a:t>
            </a:r>
            <a:r>
              <a:rPr lang="en-AU" sz="1200" b="0" i="0" kern="1200" dirty="0">
                <a:solidFill>
                  <a:schemeClr val="tx1"/>
                </a:solidFill>
                <a:effectLst/>
                <a:latin typeface="+mn-lt"/>
                <a:ea typeface="+mn-ea"/>
                <a:cs typeface="+mn-cs"/>
              </a:rPr>
              <a:t>+ has two ECG sensors, a skin temperature sensor, a heart rate sensor, and a blood oxygen sensor. After a scan lasting about 30 seconds with the index and middle fingers on each of the sensors, the companion app shows the blood oxygen, heart rate, skin temperature, ECG, and respiration rate.</a:t>
            </a:r>
          </a:p>
          <a:p>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Information:</a:t>
            </a:r>
          </a:p>
          <a:p>
            <a:r>
              <a:rPr lang="en-AU" dirty="0">
                <a:hlinkClick r:id="rId3"/>
              </a:rPr>
              <a:t>https://www.wearable-technologies.com/2015/05/wearables-for-elderly/</a:t>
            </a:r>
            <a:endParaRPr lang="en-AU" dirty="0"/>
          </a:p>
          <a:p>
            <a:r>
              <a:rPr lang="en-AU" dirty="0">
                <a:hlinkClick r:id="rId4"/>
              </a:rPr>
              <a:t>http://www.preventicesolutions.com/</a:t>
            </a:r>
            <a:endParaRPr lang="en-AU" dirty="0"/>
          </a:p>
          <a:p>
            <a:r>
              <a:rPr lang="en-AU" dirty="0"/>
              <a:t>https://yourtechexplained.com/2016/04/02/kito-heart-monitor-gsl16/</a:t>
            </a:r>
          </a:p>
          <a:p>
            <a:endParaRPr lang="en-AU" dirty="0"/>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4</a:t>
            </a:fld>
            <a:endParaRPr lang="en-AU"/>
          </a:p>
        </p:txBody>
      </p:sp>
    </p:spTree>
    <p:extLst>
      <p:ext uri="{BB962C8B-B14F-4D97-AF65-F5344CB8AC3E}">
        <p14:creationId xmlns:p14="http://schemas.microsoft.com/office/powerpoint/2010/main" val="18593629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The project will use a HR sensor to collect heart beat data</a:t>
            </a:r>
          </a:p>
          <a:p>
            <a:r>
              <a:rPr lang="en-AU" dirty="0"/>
              <a:t> </a:t>
            </a:r>
          </a:p>
          <a:p>
            <a:r>
              <a:rPr lang="en-AU" dirty="0"/>
              <a:t>G – “for this system </a:t>
            </a:r>
            <a:r>
              <a:rPr lang="en-AU"/>
              <a:t>we will be implementing a sense-think-act </a:t>
            </a:r>
            <a:r>
              <a:rPr lang="en-AU" dirty="0"/>
              <a:t>cycle. where our system will sense the Heart rate of the user using a simple pulse monitor</a:t>
            </a:r>
          </a:p>
        </p:txBody>
      </p:sp>
      <p:sp>
        <p:nvSpPr>
          <p:cNvPr id="4" name="Slide Number Placeholder 3"/>
          <p:cNvSpPr>
            <a:spLocks noGrp="1"/>
          </p:cNvSpPr>
          <p:nvPr>
            <p:ph type="sldNum" sz="quarter" idx="10"/>
          </p:nvPr>
        </p:nvSpPr>
        <p:spPr/>
        <p:txBody>
          <a:bodyPr/>
          <a:lstStyle/>
          <a:p>
            <a:fld id="{914FF082-59F2-4417-B643-C7B29BC9DA45}" type="slidenum">
              <a:rPr lang="en-AU" smtClean="0"/>
              <a:t>5</a:t>
            </a:fld>
            <a:endParaRPr lang="en-AU"/>
          </a:p>
        </p:txBody>
      </p:sp>
    </p:spTree>
    <p:extLst>
      <p:ext uri="{BB962C8B-B14F-4D97-AF65-F5344CB8AC3E}">
        <p14:creationId xmlns:p14="http://schemas.microsoft.com/office/powerpoint/2010/main" val="17499505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It will use a collection of this heart rate data to calculate the bpm of the user</a:t>
            </a:r>
          </a:p>
          <a:p>
            <a:endParaRPr lang="en-AU" dirty="0"/>
          </a:p>
          <a:p>
            <a:r>
              <a:rPr lang="en-AU" dirty="0"/>
              <a:t>G – “the system will then collate the number of pulses into a beats per minute calculation. Using a simple beats per minute measure it will then assess if the heart rate is within regular or irregular ranges”</a:t>
            </a:r>
          </a:p>
        </p:txBody>
      </p:sp>
      <p:sp>
        <p:nvSpPr>
          <p:cNvPr id="4" name="Slide Number Placeholder 3"/>
          <p:cNvSpPr>
            <a:spLocks noGrp="1"/>
          </p:cNvSpPr>
          <p:nvPr>
            <p:ph type="sldNum" sz="quarter" idx="10"/>
          </p:nvPr>
        </p:nvSpPr>
        <p:spPr/>
        <p:txBody>
          <a:bodyPr/>
          <a:lstStyle/>
          <a:p>
            <a:fld id="{914FF082-59F2-4417-B643-C7B29BC9DA45}" type="slidenum">
              <a:rPr lang="en-AU" smtClean="0"/>
              <a:t>6</a:t>
            </a:fld>
            <a:endParaRPr lang="en-AU"/>
          </a:p>
        </p:txBody>
      </p:sp>
    </p:spTree>
    <p:extLst>
      <p:ext uri="{BB962C8B-B14F-4D97-AF65-F5344CB8AC3E}">
        <p14:creationId xmlns:p14="http://schemas.microsoft.com/office/powerpoint/2010/main" val="3133506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If the heart rate is outside of normal levels it will alert using the ethernet shield.</a:t>
            </a:r>
          </a:p>
          <a:p>
            <a:r>
              <a:rPr lang="en-AU" dirty="0"/>
              <a:t> g- “ the systems will then act on this information by either, doing nothing if the heart rate is within regular ranges or sending an alert if the heart rate is irregular” “our primary iteration of this system if this system we intend to use an Arduino ethernet shield to transmit the information to a web server, this allows for future iterations to implement email or </a:t>
            </a:r>
            <a:r>
              <a:rPr lang="en-AU" dirty="0" err="1"/>
              <a:t>sms</a:t>
            </a:r>
            <a:r>
              <a:rPr lang="en-AU" dirty="0"/>
              <a:t>”</a:t>
            </a:r>
          </a:p>
        </p:txBody>
      </p:sp>
      <p:sp>
        <p:nvSpPr>
          <p:cNvPr id="4" name="Slide Number Placeholder 3"/>
          <p:cNvSpPr>
            <a:spLocks noGrp="1"/>
          </p:cNvSpPr>
          <p:nvPr>
            <p:ph type="sldNum" sz="quarter" idx="10"/>
          </p:nvPr>
        </p:nvSpPr>
        <p:spPr/>
        <p:txBody>
          <a:bodyPr/>
          <a:lstStyle/>
          <a:p>
            <a:fld id="{914FF082-59F2-4417-B643-C7B29BC9DA45}" type="slidenum">
              <a:rPr lang="en-AU" smtClean="0"/>
              <a:t>7</a:t>
            </a:fld>
            <a:endParaRPr lang="en-AU"/>
          </a:p>
        </p:txBody>
      </p:sp>
    </p:spTree>
    <p:extLst>
      <p:ext uri="{BB962C8B-B14F-4D97-AF65-F5344CB8AC3E}">
        <p14:creationId xmlns:p14="http://schemas.microsoft.com/office/powerpoint/2010/main" val="3818333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Stand alone, simple, easy to use.</a:t>
            </a:r>
          </a:p>
          <a:p>
            <a:endParaRPr lang="en-AU" dirty="0"/>
          </a:p>
          <a:p>
            <a:r>
              <a:rPr lang="en-AU" dirty="0"/>
              <a:t> G - “the value of this product comes from its independence from user interaction, a stand alone HR monitoring system removes the technology barriers of modern smart phones or smart devices that may be difficult for the aged to operate or simply too small. The systems automated alert system may reduce emergency response times. This system could be integrated into many communication mediums including SMS, email or even into local wireless networks of aged care facilities for local monitoring purposes.  Future iterations could be integrated into blood pressure monitors and fall monitors.”</a:t>
            </a:r>
          </a:p>
        </p:txBody>
      </p:sp>
      <p:sp>
        <p:nvSpPr>
          <p:cNvPr id="4" name="Slide Number Placeholder 3"/>
          <p:cNvSpPr>
            <a:spLocks noGrp="1"/>
          </p:cNvSpPr>
          <p:nvPr>
            <p:ph type="sldNum" sz="quarter" idx="10"/>
          </p:nvPr>
        </p:nvSpPr>
        <p:spPr/>
        <p:txBody>
          <a:bodyPr/>
          <a:lstStyle/>
          <a:p>
            <a:fld id="{914FF082-59F2-4417-B643-C7B29BC9DA45}" type="slidenum">
              <a:rPr lang="en-AU" smtClean="0"/>
              <a:t>8</a:t>
            </a:fld>
            <a:endParaRPr lang="en-AU"/>
          </a:p>
        </p:txBody>
      </p:sp>
    </p:spTree>
    <p:extLst>
      <p:ext uri="{BB962C8B-B14F-4D97-AF65-F5344CB8AC3E}">
        <p14:creationId xmlns:p14="http://schemas.microsoft.com/office/powerpoint/2010/main" val="325132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 – “thank you for your time today my name is Greg..”</a:t>
            </a:r>
          </a:p>
          <a:p>
            <a:endParaRPr lang="en-AU" dirty="0"/>
          </a:p>
          <a:p>
            <a:r>
              <a:rPr lang="en-AU" dirty="0"/>
              <a:t>T – “and my name is Tiffany, please do not hesitate to contact us with your concerns or input we would love to hear from you. Have a great day!”</a:t>
            </a:r>
          </a:p>
        </p:txBody>
      </p:sp>
      <p:sp>
        <p:nvSpPr>
          <p:cNvPr id="4" name="Slide Number Placeholder 3"/>
          <p:cNvSpPr>
            <a:spLocks noGrp="1"/>
          </p:cNvSpPr>
          <p:nvPr>
            <p:ph type="sldNum" sz="quarter" idx="10"/>
          </p:nvPr>
        </p:nvSpPr>
        <p:spPr/>
        <p:txBody>
          <a:bodyPr/>
          <a:lstStyle/>
          <a:p>
            <a:fld id="{914FF082-59F2-4417-B643-C7B29BC9DA45}" type="slidenum">
              <a:rPr lang="en-AU" smtClean="0"/>
              <a:t>9</a:t>
            </a:fld>
            <a:endParaRPr lang="en-AU"/>
          </a:p>
        </p:txBody>
      </p:sp>
    </p:spTree>
    <p:extLst>
      <p:ext uri="{BB962C8B-B14F-4D97-AF65-F5344CB8AC3E}">
        <p14:creationId xmlns:p14="http://schemas.microsoft.com/office/powerpoint/2010/main" val="8495021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2FA57284-B1AA-4FDF-9E12-B758E0E762B7}" type="datetimeFigureOut">
              <a:rPr lang="en-AU" smtClean="0"/>
              <a:t>12/09/2018</a:t>
            </a:fld>
            <a:endParaRPr lang="en-A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5E1C16BB-03F8-4283-AB4D-6DF788454445}"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33145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12/09/2018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2230384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12/09/2018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23971070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12/09/2018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8522197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FA57284-B1AA-4FDF-9E12-B758E0E762B7}" type="datetimeFigureOut">
              <a:rPr lang="en-AU" smtClean="0"/>
              <a:t>12/09/2018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98128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A57284-B1AA-4FDF-9E12-B758E0E762B7}" type="datetimeFigureOut">
              <a:rPr lang="en-AU" smtClean="0"/>
              <a:t>12/09/2018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06735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A57284-B1AA-4FDF-9E12-B758E0E762B7}" type="datetimeFigureOut">
              <a:rPr lang="en-AU" smtClean="0"/>
              <a:t>12/09/2018</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006395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A57284-B1AA-4FDF-9E12-B758E0E762B7}" type="datetimeFigureOut">
              <a:rPr lang="en-AU" smtClean="0"/>
              <a:t>12/09/2018</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357886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A57284-B1AA-4FDF-9E12-B758E0E762B7}" type="datetimeFigureOut">
              <a:rPr lang="en-AU" smtClean="0"/>
              <a:t>12/09/2018</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1420393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FA57284-B1AA-4FDF-9E12-B758E0E762B7}" type="datetimeFigureOut">
              <a:rPr lang="en-AU" smtClean="0"/>
              <a:t>12/09/2018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613594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FA57284-B1AA-4FDF-9E12-B758E0E762B7}" type="datetimeFigureOut">
              <a:rPr lang="en-AU" smtClean="0"/>
              <a:t>12/09/2018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907595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2FA57284-B1AA-4FDF-9E12-B758E0E762B7}" type="datetimeFigureOut">
              <a:rPr lang="en-AU" smtClean="0"/>
              <a:t>12/09/2018</a:t>
            </a:fld>
            <a:endParaRPr lang="en-A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A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5E1C16BB-03F8-4283-AB4D-6DF788454445}" type="slidenum">
              <a:rPr lang="en-AU" smtClean="0"/>
              <a:t>‹#›</a:t>
            </a:fld>
            <a:endParaRPr lang="en-AU"/>
          </a:p>
        </p:txBody>
      </p:sp>
    </p:spTree>
    <p:extLst>
      <p:ext uri="{BB962C8B-B14F-4D97-AF65-F5344CB8AC3E}">
        <p14:creationId xmlns:p14="http://schemas.microsoft.com/office/powerpoint/2010/main" val="2924795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m4a"/><Relationship Id="rId7" Type="http://schemas.openxmlformats.org/officeDocument/2006/relationships/image" Target="../media/image1.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2.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microsoft.com/office/2007/relationships/media" Target="../media/media9.wav"/><Relationship Id="rId1" Type="http://schemas.openxmlformats.org/officeDocument/2006/relationships/audio" Target="NULL" TargetMode="Externa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11.m4a"/><Relationship Id="rId7" Type="http://schemas.openxmlformats.org/officeDocument/2006/relationships/hyperlink" Target="mailto:hrandemail@gmail.com" TargetMode="External"/><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audio" Target="../media/media11.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0A86E-788D-40F1-906A-71F4581CE8C3}"/>
              </a:ext>
            </a:extLst>
          </p:cNvPr>
          <p:cNvSpPr>
            <a:spLocks noGrp="1"/>
          </p:cNvSpPr>
          <p:nvPr>
            <p:ph type="ctrTitle"/>
          </p:nvPr>
        </p:nvSpPr>
        <p:spPr/>
        <p:txBody>
          <a:bodyPr/>
          <a:lstStyle/>
          <a:p>
            <a:r>
              <a:rPr lang="en-AU" dirty="0"/>
              <a:t>IOT HR Monitor</a:t>
            </a:r>
          </a:p>
        </p:txBody>
      </p:sp>
      <p:sp>
        <p:nvSpPr>
          <p:cNvPr id="3" name="Subtitle 2">
            <a:extLst>
              <a:ext uri="{FF2B5EF4-FFF2-40B4-BE49-F238E27FC236}">
                <a16:creationId xmlns:a16="http://schemas.microsoft.com/office/drawing/2014/main" id="{CB722852-2553-4C62-87BC-6CA4587239F8}"/>
              </a:ext>
            </a:extLst>
          </p:cNvPr>
          <p:cNvSpPr>
            <a:spLocks noGrp="1"/>
          </p:cNvSpPr>
          <p:nvPr>
            <p:ph type="subTitle" idx="1"/>
          </p:nvPr>
        </p:nvSpPr>
        <p:spPr/>
        <p:txBody>
          <a:bodyPr/>
          <a:lstStyle/>
          <a:p>
            <a:r>
              <a:rPr lang="en-AU" dirty="0"/>
              <a:t>Presented by Greg McIntyre &amp; Tiffany </a:t>
            </a:r>
            <a:r>
              <a:rPr lang="en-AU"/>
              <a:t>Gray</a:t>
            </a:r>
            <a:endParaRPr lang="en-AU" dirty="0"/>
          </a:p>
        </p:txBody>
      </p:sp>
      <p:pic>
        <p:nvPicPr>
          <p:cNvPr id="4" name="20180912_102843">
            <a:hlinkClick r:id="" action="ppaction://media"/>
            <a:extLst>
              <a:ext uri="{FF2B5EF4-FFF2-40B4-BE49-F238E27FC236}">
                <a16:creationId xmlns:a16="http://schemas.microsoft.com/office/drawing/2014/main" id="{E0812C55-3301-461F-9B46-7626AEDD17F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64887" y="149352"/>
            <a:ext cx="609600" cy="609600"/>
          </a:xfrm>
          <a:prstGeom prst="rect">
            <a:avLst/>
          </a:prstGeom>
        </p:spPr>
      </p:pic>
      <p:pic>
        <p:nvPicPr>
          <p:cNvPr id="5" name="Intro, Tiff">
            <a:hlinkClick r:id="" action="ppaction://media"/>
            <a:extLst>
              <a:ext uri="{FF2B5EF4-FFF2-40B4-BE49-F238E27FC236}">
                <a16:creationId xmlns:a16="http://schemas.microsoft.com/office/drawing/2014/main" id="{28BBC5EF-E071-46B8-AC5E-12855115FA47}"/>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64887" y="808648"/>
            <a:ext cx="609600" cy="609600"/>
          </a:xfrm>
          <a:prstGeom prst="rect">
            <a:avLst/>
          </a:prstGeom>
        </p:spPr>
      </p:pic>
    </p:spTree>
    <p:extLst>
      <p:ext uri="{BB962C8B-B14F-4D97-AF65-F5344CB8AC3E}">
        <p14:creationId xmlns:p14="http://schemas.microsoft.com/office/powerpoint/2010/main" val="1160665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36"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90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17004-270E-4855-9EFE-9E4359541CF8}"/>
              </a:ext>
            </a:extLst>
          </p:cNvPr>
          <p:cNvSpPr>
            <a:spLocks noGrp="1"/>
          </p:cNvSpPr>
          <p:nvPr>
            <p:ph type="title"/>
          </p:nvPr>
        </p:nvSpPr>
        <p:spPr>
          <a:xfrm>
            <a:off x="1080665" y="309777"/>
            <a:ext cx="9444266" cy="1325562"/>
          </a:xfrm>
        </p:spPr>
        <p:txBody>
          <a:bodyPr/>
          <a:lstStyle/>
          <a:p>
            <a:r>
              <a:rPr lang="en-AU" b="1" dirty="0"/>
              <a:t>Leading causes of death by sex in 2016</a:t>
            </a:r>
          </a:p>
        </p:txBody>
      </p:sp>
      <p:pic>
        <p:nvPicPr>
          <p:cNvPr id="5" name="Content Placeholder 4">
            <a:extLst>
              <a:ext uri="{FF2B5EF4-FFF2-40B4-BE49-F238E27FC236}">
                <a16:creationId xmlns:a16="http://schemas.microsoft.com/office/drawing/2014/main" id="{158D02C5-83CA-421A-8390-A6A085C73210}"/>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789923" y="1869054"/>
            <a:ext cx="7634180" cy="4251828"/>
          </a:xfrm>
        </p:spPr>
      </p:pic>
      <p:pic>
        <p:nvPicPr>
          <p:cNvPr id="3" name="Recorded Sound">
            <a:hlinkClick r:id="" action="ppaction://media"/>
            <a:extLst>
              <a:ext uri="{FF2B5EF4-FFF2-40B4-BE49-F238E27FC236}">
                <a16:creationId xmlns:a16="http://schemas.microsoft.com/office/drawing/2014/main" id="{AF8E050A-18B5-4611-98AE-B3024583975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57113" y="309777"/>
            <a:ext cx="609600" cy="609600"/>
          </a:xfrm>
          <a:prstGeom prst="rect">
            <a:avLst/>
          </a:prstGeom>
        </p:spPr>
      </p:pic>
    </p:spTree>
    <p:extLst>
      <p:ext uri="{BB962C8B-B14F-4D97-AF65-F5344CB8AC3E}">
        <p14:creationId xmlns:p14="http://schemas.microsoft.com/office/powerpoint/2010/main" val="447898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53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3B594-A09D-40E3-9E48-4363837B6979}"/>
              </a:ext>
            </a:extLst>
          </p:cNvPr>
          <p:cNvSpPr>
            <a:spLocks noGrp="1"/>
          </p:cNvSpPr>
          <p:nvPr>
            <p:ph type="title"/>
          </p:nvPr>
        </p:nvSpPr>
        <p:spPr>
          <a:xfrm>
            <a:off x="883920" y="852792"/>
            <a:ext cx="9692640" cy="1325562"/>
          </a:xfrm>
        </p:spPr>
        <p:txBody>
          <a:bodyPr>
            <a:normAutofit fontScale="90000"/>
          </a:bodyPr>
          <a:lstStyle/>
          <a:p>
            <a:r>
              <a:rPr lang="en-AU" sz="4000" b="1" dirty="0"/>
              <a:t>Prevalence of Cardiovascular Disease in Australia from 2014-2015, by age and sex</a:t>
            </a:r>
            <a:br>
              <a:rPr lang="en-AU" b="1" dirty="0"/>
            </a:br>
            <a:endParaRPr lang="en-AU" dirty="0"/>
          </a:p>
        </p:txBody>
      </p:sp>
      <p:pic>
        <p:nvPicPr>
          <p:cNvPr id="5" name="Content Placeholder 4">
            <a:extLst>
              <a:ext uri="{FF2B5EF4-FFF2-40B4-BE49-F238E27FC236}">
                <a16:creationId xmlns:a16="http://schemas.microsoft.com/office/drawing/2014/main" id="{C8CC7511-56F4-4D71-96C1-CC919F14B01C}"/>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687170" y="2257424"/>
            <a:ext cx="7700670" cy="3971415"/>
          </a:xfrm>
        </p:spPr>
      </p:pic>
      <p:pic>
        <p:nvPicPr>
          <p:cNvPr id="3" name="Background1">
            <a:hlinkClick r:id="" action="ppaction://media"/>
            <a:extLst>
              <a:ext uri="{FF2B5EF4-FFF2-40B4-BE49-F238E27FC236}">
                <a16:creationId xmlns:a16="http://schemas.microsoft.com/office/drawing/2014/main" id="{56549678-B351-4CB6-BC31-C516F78CFAB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08080" y="243192"/>
            <a:ext cx="609600" cy="609600"/>
          </a:xfrm>
          <a:prstGeom prst="rect">
            <a:avLst/>
          </a:prstGeom>
        </p:spPr>
      </p:pic>
    </p:spTree>
    <p:extLst>
      <p:ext uri="{BB962C8B-B14F-4D97-AF65-F5344CB8AC3E}">
        <p14:creationId xmlns:p14="http://schemas.microsoft.com/office/powerpoint/2010/main" val="2266111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70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83D12-3CAA-41B9-A0A7-A8EFCA77391A}"/>
              </a:ext>
            </a:extLst>
          </p:cNvPr>
          <p:cNvSpPr>
            <a:spLocks noGrp="1"/>
          </p:cNvSpPr>
          <p:nvPr>
            <p:ph type="title"/>
          </p:nvPr>
        </p:nvSpPr>
        <p:spPr/>
        <p:txBody>
          <a:bodyPr/>
          <a:lstStyle/>
          <a:p>
            <a:r>
              <a:rPr lang="en-AU" dirty="0"/>
              <a:t>Existing Technology</a:t>
            </a:r>
          </a:p>
        </p:txBody>
      </p:sp>
      <p:pic>
        <p:nvPicPr>
          <p:cNvPr id="5" name="Content Placeholder 4">
            <a:extLst>
              <a:ext uri="{FF2B5EF4-FFF2-40B4-BE49-F238E27FC236}">
                <a16:creationId xmlns:a16="http://schemas.microsoft.com/office/drawing/2014/main" id="{E0222B5D-5E3E-4480-8EA6-CDDA4F0CB78F}"/>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464230" y="1969229"/>
            <a:ext cx="4891188" cy="4039686"/>
          </a:xfrm>
        </p:spPr>
      </p:pic>
      <p:pic>
        <p:nvPicPr>
          <p:cNvPr id="7" name="Picture 6">
            <a:extLst>
              <a:ext uri="{FF2B5EF4-FFF2-40B4-BE49-F238E27FC236}">
                <a16:creationId xmlns:a16="http://schemas.microsoft.com/office/drawing/2014/main" id="{329CF6BC-9C9F-446D-B2AA-074FBF4DD1D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81177" y="2634383"/>
            <a:ext cx="4515628" cy="2709377"/>
          </a:xfrm>
          <a:prstGeom prst="rect">
            <a:avLst/>
          </a:prstGeom>
        </p:spPr>
      </p:pic>
      <p:pic>
        <p:nvPicPr>
          <p:cNvPr id="3" name="Existing Tech">
            <a:hlinkClick r:id="" action="ppaction://media"/>
            <a:extLst>
              <a:ext uri="{FF2B5EF4-FFF2-40B4-BE49-F238E27FC236}">
                <a16:creationId xmlns:a16="http://schemas.microsoft.com/office/drawing/2014/main" id="{2D6E5B07-E8E6-407F-B24A-4AA48C0D6FD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6626" y="335943"/>
            <a:ext cx="609600" cy="609600"/>
          </a:xfrm>
          <a:prstGeom prst="rect">
            <a:avLst/>
          </a:prstGeom>
        </p:spPr>
      </p:pic>
    </p:spTree>
    <p:extLst>
      <p:ext uri="{BB962C8B-B14F-4D97-AF65-F5344CB8AC3E}">
        <p14:creationId xmlns:p14="http://schemas.microsoft.com/office/powerpoint/2010/main" val="3979350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8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D60E9-4AB3-425F-8939-60C224E58F6F}"/>
              </a:ext>
            </a:extLst>
          </p:cNvPr>
          <p:cNvSpPr>
            <a:spLocks noGrp="1"/>
          </p:cNvSpPr>
          <p:nvPr>
            <p:ph type="title"/>
          </p:nvPr>
        </p:nvSpPr>
        <p:spPr/>
        <p:txBody>
          <a:bodyPr/>
          <a:lstStyle/>
          <a:p>
            <a:r>
              <a:rPr lang="en-AU" dirty="0"/>
              <a:t>Sense</a:t>
            </a:r>
          </a:p>
        </p:txBody>
      </p:sp>
      <p:pic>
        <p:nvPicPr>
          <p:cNvPr id="5" name="Content Placeholder 4">
            <a:extLst>
              <a:ext uri="{FF2B5EF4-FFF2-40B4-BE49-F238E27FC236}">
                <a16:creationId xmlns:a16="http://schemas.microsoft.com/office/drawing/2014/main" id="{A36FD320-9937-41F4-8108-996679ADA03A}"/>
              </a:ext>
            </a:extLst>
          </p:cNvPr>
          <p:cNvPicPr>
            <a:picLocks noGrp="1" noChangeAspect="1"/>
          </p:cNvPicPr>
          <p:nvPr>
            <p:ph idx="1"/>
          </p:nvPr>
        </p:nvPicPr>
        <p:blipFill rotWithShape="1">
          <a:blip r:embed="rId5">
            <a:extLst>
              <a:ext uri="{28A0092B-C50C-407E-A947-70E740481C1C}">
                <a14:useLocalDpi xmlns:a14="http://schemas.microsoft.com/office/drawing/2010/main" val="0"/>
              </a:ext>
            </a:extLst>
          </a:blip>
          <a:srcRect l="70357" t="27447"/>
          <a:stretch/>
        </p:blipFill>
        <p:spPr>
          <a:xfrm>
            <a:off x="3601615" y="1362267"/>
            <a:ext cx="3670042" cy="4840591"/>
          </a:xfrm>
        </p:spPr>
      </p:pic>
      <p:pic>
        <p:nvPicPr>
          <p:cNvPr id="3" name="20180912_103030">
            <a:hlinkClick r:id="" action="ppaction://media"/>
            <a:extLst>
              <a:ext uri="{FF2B5EF4-FFF2-40B4-BE49-F238E27FC236}">
                <a16:creationId xmlns:a16="http://schemas.microsoft.com/office/drawing/2014/main" id="{501A0557-043D-43B6-B616-5C21C39B7D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49712" y="60960"/>
            <a:ext cx="609600" cy="609600"/>
          </a:xfrm>
          <a:prstGeom prst="rect">
            <a:avLst/>
          </a:prstGeom>
        </p:spPr>
      </p:pic>
    </p:spTree>
    <p:extLst>
      <p:ext uri="{BB962C8B-B14F-4D97-AF65-F5344CB8AC3E}">
        <p14:creationId xmlns:p14="http://schemas.microsoft.com/office/powerpoint/2010/main" val="1157931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5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91E4D-6170-400D-8759-36C8E29B5016}"/>
              </a:ext>
            </a:extLst>
          </p:cNvPr>
          <p:cNvSpPr>
            <a:spLocks noGrp="1"/>
          </p:cNvSpPr>
          <p:nvPr>
            <p:ph type="title"/>
          </p:nvPr>
        </p:nvSpPr>
        <p:spPr/>
        <p:txBody>
          <a:bodyPr/>
          <a:lstStyle/>
          <a:p>
            <a:r>
              <a:rPr lang="en-AU" dirty="0"/>
              <a:t>Think</a:t>
            </a:r>
          </a:p>
        </p:txBody>
      </p:sp>
      <p:pic>
        <p:nvPicPr>
          <p:cNvPr id="5" name="Content Placeholder 4">
            <a:extLst>
              <a:ext uri="{FF2B5EF4-FFF2-40B4-BE49-F238E27FC236}">
                <a16:creationId xmlns:a16="http://schemas.microsoft.com/office/drawing/2014/main" id="{10D98979-4B70-4D3A-88EC-46352BE32E7E}"/>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522026" y="1828800"/>
            <a:ext cx="8074798" cy="4351338"/>
          </a:xfrm>
        </p:spPr>
      </p:pic>
      <p:pic>
        <p:nvPicPr>
          <p:cNvPr id="3" name="20180912_103304">
            <a:hlinkClick r:id="" action="ppaction://media"/>
            <a:extLst>
              <a:ext uri="{FF2B5EF4-FFF2-40B4-BE49-F238E27FC236}">
                <a16:creationId xmlns:a16="http://schemas.microsoft.com/office/drawing/2014/main" id="{DC3BFBB3-1FF8-4ED3-A0CA-887745F3CC8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49712" y="60960"/>
            <a:ext cx="609600" cy="609600"/>
          </a:xfrm>
          <a:prstGeom prst="rect">
            <a:avLst/>
          </a:prstGeom>
        </p:spPr>
      </p:pic>
    </p:spTree>
    <p:extLst>
      <p:ext uri="{BB962C8B-B14F-4D97-AF65-F5344CB8AC3E}">
        <p14:creationId xmlns:p14="http://schemas.microsoft.com/office/powerpoint/2010/main" val="334469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3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D33B1-DA5C-4099-BA04-2A044C44480F}"/>
              </a:ext>
            </a:extLst>
          </p:cNvPr>
          <p:cNvSpPr>
            <a:spLocks noGrp="1"/>
          </p:cNvSpPr>
          <p:nvPr>
            <p:ph type="title"/>
          </p:nvPr>
        </p:nvSpPr>
        <p:spPr/>
        <p:txBody>
          <a:bodyPr/>
          <a:lstStyle/>
          <a:p>
            <a:r>
              <a:rPr lang="en-AU" dirty="0"/>
              <a:t>Act</a:t>
            </a:r>
          </a:p>
        </p:txBody>
      </p:sp>
      <p:pic>
        <p:nvPicPr>
          <p:cNvPr id="5" name="Content Placeholder 4">
            <a:extLst>
              <a:ext uri="{FF2B5EF4-FFF2-40B4-BE49-F238E27FC236}">
                <a16:creationId xmlns:a16="http://schemas.microsoft.com/office/drawing/2014/main" id="{A4AF9932-6255-4324-980A-9B763BB15EAA}"/>
              </a:ext>
            </a:extLst>
          </p:cNvPr>
          <p:cNvPicPr>
            <a:picLocks noGrp="1" noChangeAspect="1"/>
          </p:cNvPicPr>
          <p:nvPr>
            <p:ph idx="1"/>
          </p:nvPr>
        </p:nvPicPr>
        <p:blipFill rotWithShape="1">
          <a:blip r:embed="rId5">
            <a:extLst>
              <a:ext uri="{28A0092B-C50C-407E-A947-70E740481C1C}">
                <a14:useLocalDpi xmlns:a14="http://schemas.microsoft.com/office/drawing/2010/main" val="0"/>
              </a:ext>
            </a:extLst>
          </a:blip>
          <a:srcRect l="33149" r="28025"/>
          <a:stretch/>
        </p:blipFill>
        <p:spPr>
          <a:xfrm rot="16200000">
            <a:off x="3730443" y="1112251"/>
            <a:ext cx="3947341" cy="5478708"/>
          </a:xfrm>
        </p:spPr>
      </p:pic>
      <p:pic>
        <p:nvPicPr>
          <p:cNvPr id="4" name="20180912_103939">
            <a:hlinkClick r:id="" action="ppaction://media"/>
            <a:extLst>
              <a:ext uri="{FF2B5EF4-FFF2-40B4-BE49-F238E27FC236}">
                <a16:creationId xmlns:a16="http://schemas.microsoft.com/office/drawing/2014/main" id="{E8A3B4A5-8342-417D-AFD9-781709B3B57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49712" y="60960"/>
            <a:ext cx="609600" cy="609600"/>
          </a:xfrm>
          <a:prstGeom prst="rect">
            <a:avLst/>
          </a:prstGeom>
        </p:spPr>
      </p:pic>
    </p:spTree>
    <p:extLst>
      <p:ext uri="{BB962C8B-B14F-4D97-AF65-F5344CB8AC3E}">
        <p14:creationId xmlns:p14="http://schemas.microsoft.com/office/powerpoint/2010/main" val="710374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5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31D74-1D39-48E9-AE64-461246CAC437}"/>
              </a:ext>
            </a:extLst>
          </p:cNvPr>
          <p:cNvSpPr>
            <a:spLocks noGrp="1"/>
          </p:cNvSpPr>
          <p:nvPr>
            <p:ph type="title"/>
          </p:nvPr>
        </p:nvSpPr>
        <p:spPr/>
        <p:txBody>
          <a:bodyPr/>
          <a:lstStyle/>
          <a:p>
            <a:r>
              <a:rPr lang="en-AU" dirty="0"/>
              <a:t>Future Tech</a:t>
            </a:r>
          </a:p>
        </p:txBody>
      </p:sp>
      <p:pic>
        <p:nvPicPr>
          <p:cNvPr id="5" name="Content Placeholder 4">
            <a:extLst>
              <a:ext uri="{FF2B5EF4-FFF2-40B4-BE49-F238E27FC236}">
                <a16:creationId xmlns:a16="http://schemas.microsoft.com/office/drawing/2014/main" id="{E758274F-B0C0-4E46-9C28-628039B8CBBA}"/>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013599" y="1691322"/>
            <a:ext cx="3717223" cy="4351338"/>
          </a:xfrm>
        </p:spPr>
      </p:pic>
      <p:pic>
        <p:nvPicPr>
          <p:cNvPr id="7" name="Picture 6">
            <a:extLst>
              <a:ext uri="{FF2B5EF4-FFF2-40B4-BE49-F238E27FC236}">
                <a16:creationId xmlns:a16="http://schemas.microsoft.com/office/drawing/2014/main" id="{B2FD04DD-F559-4BBD-85B5-74BDC7F71F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75667" y="2133441"/>
            <a:ext cx="5334000" cy="3467100"/>
          </a:xfrm>
          <a:prstGeom prst="rect">
            <a:avLst/>
          </a:prstGeom>
        </p:spPr>
      </p:pic>
      <p:pic>
        <p:nvPicPr>
          <p:cNvPr id="3" name="20180912_105143">
            <a:hlinkClick r:id="" action="ppaction://media"/>
            <a:extLst>
              <a:ext uri="{FF2B5EF4-FFF2-40B4-BE49-F238E27FC236}">
                <a16:creationId xmlns:a16="http://schemas.microsoft.com/office/drawing/2014/main" id="{26E79BEA-6AAC-4F67-982D-8A636206DB30}"/>
              </a:ext>
            </a:extLst>
          </p:cNvPr>
          <p:cNvPicPr>
            <a:picLocks noChangeAspect="1"/>
          </p:cNvPicPr>
          <p:nvPr>
            <a:audioFile r:link="rId1"/>
            <p:extLst>
              <p:ext uri="{DAA4B4D4-6D71-4841-9C94-3DE7FCFB9230}">
                <p14:media xmlns:p14="http://schemas.microsoft.com/office/powerpoint/2010/main" r:embed="rId2">
                  <p14:trim end="3166"/>
                </p14:media>
              </p:ext>
            </p:extLst>
          </p:nvPr>
        </p:nvPicPr>
        <p:blipFill>
          <a:blip r:embed="rId7"/>
          <a:stretch>
            <a:fillRect/>
          </a:stretch>
        </p:blipFill>
        <p:spPr>
          <a:xfrm>
            <a:off x="10649712" y="60960"/>
            <a:ext cx="609600" cy="609600"/>
          </a:xfrm>
          <a:prstGeom prst="rect">
            <a:avLst/>
          </a:prstGeom>
        </p:spPr>
      </p:pic>
    </p:spTree>
    <p:extLst>
      <p:ext uri="{BB962C8B-B14F-4D97-AF65-F5344CB8AC3E}">
        <p14:creationId xmlns:p14="http://schemas.microsoft.com/office/powerpoint/2010/main" val="256495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8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9F028-6774-4131-8349-9DD7F1CF3ED3}"/>
              </a:ext>
            </a:extLst>
          </p:cNvPr>
          <p:cNvSpPr>
            <a:spLocks noGrp="1"/>
          </p:cNvSpPr>
          <p:nvPr>
            <p:ph type="title"/>
          </p:nvPr>
        </p:nvSpPr>
        <p:spPr/>
        <p:txBody>
          <a:bodyPr/>
          <a:lstStyle/>
          <a:p>
            <a:r>
              <a:rPr lang="en-AU" dirty="0"/>
              <a:t>Thank you for your time!</a:t>
            </a:r>
          </a:p>
        </p:txBody>
      </p:sp>
      <p:sp>
        <p:nvSpPr>
          <p:cNvPr id="3" name="Content Placeholder 2">
            <a:extLst>
              <a:ext uri="{FF2B5EF4-FFF2-40B4-BE49-F238E27FC236}">
                <a16:creationId xmlns:a16="http://schemas.microsoft.com/office/drawing/2014/main" id="{9FAEB1BD-DB59-48A1-ACD4-0A3B31871F4F}"/>
              </a:ext>
            </a:extLst>
          </p:cNvPr>
          <p:cNvSpPr>
            <a:spLocks noGrp="1"/>
          </p:cNvSpPr>
          <p:nvPr>
            <p:ph idx="1"/>
          </p:nvPr>
        </p:nvSpPr>
        <p:spPr/>
        <p:txBody>
          <a:bodyPr/>
          <a:lstStyle/>
          <a:p>
            <a:endParaRPr lang="en-AU" dirty="0"/>
          </a:p>
          <a:p>
            <a:r>
              <a:rPr lang="en-AU" dirty="0"/>
              <a:t>Please contact us at </a:t>
            </a:r>
            <a:r>
              <a:rPr lang="en-AU" dirty="0">
                <a:hlinkClick r:id="rId7"/>
              </a:rPr>
              <a:t>hrandemail@gmail.com</a:t>
            </a:r>
            <a:endParaRPr lang="en-AU" dirty="0"/>
          </a:p>
          <a:p>
            <a:pPr marL="0" indent="0">
              <a:buNone/>
            </a:pPr>
            <a:endParaRPr lang="en-AU" dirty="0"/>
          </a:p>
        </p:txBody>
      </p:sp>
      <p:pic>
        <p:nvPicPr>
          <p:cNvPr id="4" name="20180912_105540">
            <a:hlinkClick r:id="" action="ppaction://media"/>
            <a:extLst>
              <a:ext uri="{FF2B5EF4-FFF2-40B4-BE49-F238E27FC236}">
                <a16:creationId xmlns:a16="http://schemas.microsoft.com/office/drawing/2014/main" id="{4CC71C23-E31E-4D94-8B6E-156D4EEB85F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649712" y="60960"/>
            <a:ext cx="609600" cy="609600"/>
          </a:xfrm>
          <a:prstGeom prst="rect">
            <a:avLst/>
          </a:prstGeom>
        </p:spPr>
      </p:pic>
      <p:pic>
        <p:nvPicPr>
          <p:cNvPr id="5" name="Recorded Sound">
            <a:hlinkClick r:id="" action="ppaction://media"/>
            <a:extLst>
              <a:ext uri="{FF2B5EF4-FFF2-40B4-BE49-F238E27FC236}">
                <a16:creationId xmlns:a16="http://schemas.microsoft.com/office/drawing/2014/main" id="{5CD7815C-047A-4E37-924F-7A410861D043}"/>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0625328" y="876141"/>
            <a:ext cx="609600" cy="609600"/>
          </a:xfrm>
          <a:prstGeom prst="rect">
            <a:avLst/>
          </a:prstGeom>
        </p:spPr>
      </p:pic>
    </p:spTree>
    <p:extLst>
      <p:ext uri="{BB962C8B-B14F-4D97-AF65-F5344CB8AC3E}">
        <p14:creationId xmlns:p14="http://schemas.microsoft.com/office/powerpoint/2010/main" val="1931555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16"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29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791</TotalTime>
  <Words>843</Words>
  <Application>Microsoft Office PowerPoint</Application>
  <PresentationFormat>Widescreen</PresentationFormat>
  <Paragraphs>56</Paragraphs>
  <Slides>9</Slides>
  <Notes>9</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Century Schoolbook</vt:lpstr>
      <vt:lpstr>Wingdings 2</vt:lpstr>
      <vt:lpstr>View</vt:lpstr>
      <vt:lpstr>IOT HR Monitor</vt:lpstr>
      <vt:lpstr>Leading causes of death by sex in 2016</vt:lpstr>
      <vt:lpstr>Prevalence of Cardiovascular Disease in Australia from 2014-2015, by age and sex </vt:lpstr>
      <vt:lpstr>Existing Technology</vt:lpstr>
      <vt:lpstr>Sense</vt:lpstr>
      <vt:lpstr>Think</vt:lpstr>
      <vt:lpstr>Act</vt:lpstr>
      <vt:lpstr>Future Tech</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TIFFANY GRAY</dc:creator>
  <cp:lastModifiedBy>TIFFANY GRAY</cp:lastModifiedBy>
  <cp:revision>37</cp:revision>
  <dcterms:created xsi:type="dcterms:W3CDTF">2018-09-11T04:41:58Z</dcterms:created>
  <dcterms:modified xsi:type="dcterms:W3CDTF">2018-09-12T04:58:03Z</dcterms:modified>
</cp:coreProperties>
</file>